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8" r:id="rId2"/>
    <p:sldId id="262" r:id="rId3"/>
    <p:sldId id="267" r:id="rId4"/>
    <p:sldId id="265" r:id="rId5"/>
    <p:sldId id="266" r:id="rId6"/>
    <p:sldId id="270" r:id="rId7"/>
    <p:sldId id="271" r:id="rId8"/>
    <p:sldId id="272" r:id="rId9"/>
    <p:sldId id="268" r:id="rId10"/>
    <p:sldId id="269" r:id="rId11"/>
    <p:sldId id="260" r:id="rId12"/>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80" d="100"/>
          <a:sy n="180" d="100"/>
        </p:scale>
        <p:origin x="1176" y="162"/>
      </p:cViewPr>
      <p:guideLst>
        <p:guide orient="horz" pos="1800"/>
        <p:guide pos="2880"/>
      </p:guideLst>
    </p:cSldViewPr>
  </p:slideViewPr>
  <p:notesTextViewPr>
    <p:cViewPr>
      <p:scale>
        <a:sx n="100" d="100"/>
        <a:sy n="100" d="100"/>
      </p:scale>
      <p:origin x="0" y="0"/>
    </p:cViewPr>
  </p:notesTextViewPr>
  <p:notesViewPr>
    <p:cSldViewPr>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1546619-D2A3-48E8-B02F-D222DCEE8D1C}" type="datetimeFigureOut">
              <a:rPr lang="zh-CN" altLang="en-US" smtClean="0"/>
              <a:t>2021/1/18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50B511-0C14-4C70-9FEF-FA46F7DDCC20}" type="slidenum">
              <a:rPr lang="zh-CN" altLang="en-US" smtClean="0"/>
              <a:t>‹#›</a:t>
            </a:fld>
            <a:endParaRPr lang="zh-CN" altLang="en-US"/>
          </a:p>
        </p:txBody>
      </p:sp>
    </p:spTree>
    <p:extLst>
      <p:ext uri="{BB962C8B-B14F-4D97-AF65-F5344CB8AC3E}">
        <p14:creationId xmlns:p14="http://schemas.microsoft.com/office/powerpoint/2010/main" val="2127656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A6B45F-7E83-4BF7-B214-6B552DCE1B60}" type="datetimeFigureOut">
              <a:rPr lang="zh-CN" altLang="en-US" smtClean="0"/>
              <a:t>2021/1/18</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B5D293-53CA-4417-8888-46A42F3E2513}" type="slidenum">
              <a:rPr lang="zh-CN" altLang="en-US" smtClean="0"/>
              <a:t>‹#›</a:t>
            </a:fld>
            <a:endParaRPr lang="zh-CN" altLang="en-US"/>
          </a:p>
        </p:txBody>
      </p:sp>
    </p:spTree>
    <p:extLst>
      <p:ext uri="{BB962C8B-B14F-4D97-AF65-F5344CB8AC3E}">
        <p14:creationId xmlns:p14="http://schemas.microsoft.com/office/powerpoint/2010/main" val="3722155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5"/>
            <a:ext cx="2057400" cy="48762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865"/>
            <a:ext cx="6019800" cy="48762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6"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1828911888"/>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hf hdr="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7"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3290094196"/>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hf hdr="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标题幻灯片">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a:xfrm>
            <a:off x="0" y="5565035"/>
            <a:ext cx="9144000" cy="149965"/>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
        <p:nvSpPr>
          <p:cNvPr id="9" name="Rectangle 143"/>
          <p:cNvSpPr>
            <a:spLocks noChangeArrowheads="1"/>
          </p:cNvSpPr>
          <p:nvPr userDrawn="1"/>
        </p:nvSpPr>
        <p:spPr bwMode="auto">
          <a:xfrm>
            <a:off x="1838251" y="740546"/>
            <a:ext cx="114286"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1" name="Rectangle 144"/>
          <p:cNvSpPr>
            <a:spLocks noChangeArrowheads="1"/>
          </p:cNvSpPr>
          <p:nvPr userDrawn="1"/>
        </p:nvSpPr>
        <p:spPr bwMode="auto">
          <a:xfrm>
            <a:off x="1025733" y="740546"/>
            <a:ext cx="728810"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2" name="Rectangle 145"/>
          <p:cNvSpPr>
            <a:spLocks noChangeArrowheads="1"/>
          </p:cNvSpPr>
          <p:nvPr userDrawn="1"/>
        </p:nvSpPr>
        <p:spPr bwMode="auto">
          <a:xfrm>
            <a:off x="2033679" y="740546"/>
            <a:ext cx="5533559"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9" name="1"/>
          <p:cNvSpPr>
            <a:spLocks noChangeAspect="1"/>
          </p:cNvSpPr>
          <p:nvPr userDrawn="1"/>
        </p:nvSpPr>
        <p:spPr bwMode="auto">
          <a:xfrm>
            <a:off x="512866" y="419903"/>
            <a:ext cx="269930" cy="299931"/>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0" y="0"/>
                </a:moveTo>
                <a:lnTo>
                  <a:pt x="10429" y="0"/>
                </a:lnTo>
                <a:lnTo>
                  <a:pt x="10429" y="10430"/>
                </a:lnTo>
                <a:lnTo>
                  <a:pt x="0" y="10430"/>
                </a:lnTo>
                <a:lnTo>
                  <a:pt x="0" y="0"/>
                </a:lnTo>
                <a:close/>
                <a:moveTo>
                  <a:pt x="1976" y="9749"/>
                </a:moveTo>
                <a:lnTo>
                  <a:pt x="7962" y="3762"/>
                </a:lnTo>
                <a:lnTo>
                  <a:pt x="7877" y="8383"/>
                </a:lnTo>
                <a:lnTo>
                  <a:pt x="9725" y="6534"/>
                </a:lnTo>
                <a:lnTo>
                  <a:pt x="9747" y="681"/>
                </a:lnTo>
                <a:lnTo>
                  <a:pt x="3897" y="706"/>
                </a:lnTo>
                <a:lnTo>
                  <a:pt x="2049" y="2555"/>
                </a:lnTo>
                <a:lnTo>
                  <a:pt x="6669" y="2470"/>
                </a:lnTo>
                <a:lnTo>
                  <a:pt x="683" y="8456"/>
                </a:lnTo>
                <a:lnTo>
                  <a:pt x="1976" y="9749"/>
                </a:lnTo>
                <a:close/>
              </a:path>
            </a:pathLst>
          </a:custGeom>
          <a:solidFill>
            <a:srgbClr val="203864"/>
          </a:solidFill>
          <a:ln>
            <a:noFill/>
          </a:ln>
        </p:spPr>
        <p:txBody>
          <a:bodyPr lIns="71305" tIns="35652" rIns="71305" bIns="35652"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latin typeface="+mn-ea"/>
              <a:ea typeface="+mn-ea"/>
            </a:endParaRPr>
          </a:p>
        </p:txBody>
      </p:sp>
      <p:pic>
        <p:nvPicPr>
          <p:cNvPr id="2" name="图片 1" descr="logo"/>
          <p:cNvPicPr>
            <a:picLocks noChangeAspect="1"/>
          </p:cNvPicPr>
          <p:nvPr userDrawn="1"/>
        </p:nvPicPr>
        <p:blipFill>
          <a:blip r:embed="rId2"/>
          <a:stretch>
            <a:fillRect/>
          </a:stretch>
        </p:blipFill>
        <p:spPr>
          <a:xfrm>
            <a:off x="7595162" y="337001"/>
            <a:ext cx="1202694" cy="466617"/>
          </a:xfrm>
          <a:prstGeom prst="rect">
            <a:avLst/>
          </a:prstGeom>
        </p:spPr>
      </p:pic>
      <p:sp>
        <p:nvSpPr>
          <p:cNvPr id="5" name="文本框 4"/>
          <p:cNvSpPr txBox="1"/>
          <p:nvPr userDrawn="1"/>
        </p:nvSpPr>
        <p:spPr>
          <a:xfrm>
            <a:off x="8554080" y="5182517"/>
            <a:ext cx="433275" cy="256666"/>
          </a:xfrm>
          <a:prstGeom prst="rect">
            <a:avLst/>
          </a:prstGeom>
          <a:noFill/>
        </p:spPr>
        <p:txBody>
          <a:bodyPr wrap="square" lIns="71305" tIns="35652" rIns="71305" bIns="35652" rtlCol="0">
            <a:spAutoFit/>
          </a:bodyPr>
          <a:lstStyle/>
          <a:p>
            <a:fld id="{9A0DB2DC-4C9A-4742-B13C-FB6460FD3503}" type="slidenum">
              <a:rPr lang="zh-CN" altLang="en-US" sz="1200">
                <a:solidFill>
                  <a:srgbClr val="203864"/>
                </a:solidFill>
                <a:latin typeface="时尚简体" panose="01010104010101010101" charset="-122"/>
                <a:ea typeface="时尚简体" panose="01010104010101010101" charset="-122"/>
              </a:rPr>
              <a:t>‹#›</a:t>
            </a:fld>
            <a:endParaRPr lang="zh-CN" altLang="en-US" sz="1200">
              <a:solidFill>
                <a:srgbClr val="203864"/>
              </a:solidFill>
              <a:latin typeface="时尚简体" panose="01010104010101010101" charset="-122"/>
              <a:ea typeface="时尚简体" panose="01010104010101010101" charset="-122"/>
            </a:endParaRPr>
          </a:p>
        </p:txBody>
      </p:sp>
      <p:sp>
        <p:nvSpPr>
          <p:cNvPr id="3" name="矩形 2"/>
          <p:cNvSpPr/>
          <p:nvPr userDrawn="1"/>
        </p:nvSpPr>
        <p:spPr>
          <a:xfrm>
            <a:off x="8858324" y="5232776"/>
            <a:ext cx="53986" cy="179958"/>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Tree>
    <p:extLst>
      <p:ext uri="{BB962C8B-B14F-4D97-AF65-F5344CB8AC3E}">
        <p14:creationId xmlns:p14="http://schemas.microsoft.com/office/powerpoint/2010/main" val="1074613403"/>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2021/1/18</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3173744" y="1147710"/>
            <a:ext cx="5718736" cy="773686"/>
          </a:xfrm>
          <a:prstGeom prst="rect">
            <a:avLst/>
          </a:prstGeom>
          <a:noFill/>
          <a:ln w="9525">
            <a:noFill/>
          </a:ln>
        </p:spPr>
        <p:txBody>
          <a:bodyPr anchor="t">
            <a:noAutofit/>
          </a:bodyPr>
          <a:lstStyle>
            <a:lvl1pPr lvl="0">
              <a:buClrTx/>
              <a:buSzTx/>
              <a:buFontTx/>
              <a:defRPr/>
            </a:lvl1pPr>
          </a:lstStyle>
          <a:p>
            <a:pPr lvl="0" algn="l">
              <a:buClrTx/>
              <a:buSzTx/>
              <a:buNone/>
            </a:pPr>
            <a:r>
              <a:rPr lang="en-US" altLang="zh-CN" sz="4000" b="1"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40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 User Manual</a:t>
            </a:r>
            <a:endParaRPr lang="zh-CN" altLang="en-US" sz="4000" b="1" dirty="0">
              <a:solidFill>
                <a:srgbClr val="203864"/>
              </a:solidFill>
              <a:latin typeface="Tahoma" panose="020B0604030504040204" pitchFamily="34" charset="0"/>
              <a:ea typeface="微软雅黑" panose="020B0503020204020204" pitchFamily="34" charset="-122"/>
              <a:cs typeface="Tahoma" panose="020B0604030504040204" pitchFamily="34" charset="0"/>
            </a:endParaRPr>
          </a:p>
        </p:txBody>
      </p:sp>
      <p:sp>
        <p:nvSpPr>
          <p:cNvPr id="9218" name="矩形 14"/>
          <p:cNvSpPr/>
          <p:nvPr/>
        </p:nvSpPr>
        <p:spPr>
          <a:xfrm>
            <a:off x="3294783" y="1849388"/>
            <a:ext cx="3617550" cy="280664"/>
          </a:xfrm>
          <a:prstGeom prst="rect">
            <a:avLst/>
          </a:prstGeom>
          <a:solidFill>
            <a:srgbClr val="203864"/>
          </a:solidFill>
          <a:ln w="9525">
            <a:noFill/>
          </a:ln>
        </p:spPr>
        <p:txBody>
          <a:bodyPr wrap="none" lIns="76782" tIns="38391" rIns="76782" bIns="38391" anchor="t">
            <a:spAutoFit/>
          </a:bodyPr>
          <a:lstStyle/>
          <a:p>
            <a:pPr eaLnBrk="0" hangingPunct="0">
              <a:lnSpc>
                <a:spcPct val="110000"/>
              </a:lnSpc>
            </a:pPr>
            <a:r>
              <a:rPr lang="en-US" altLang="zh-CN" sz="1200" b="1" dirty="0" err="1">
                <a:solidFill>
                  <a:schemeClr val="bg1"/>
                </a:solidFill>
                <a:latin typeface="Tahoma" panose="020B0604030504040204" pitchFamily="34" charset="0"/>
                <a:ea typeface="Tahoma" panose="020B0604030504040204" pitchFamily="34" charset="0"/>
                <a:cs typeface="Tahoma" panose="020B0604030504040204" pitchFamily="34" charset="0"/>
              </a:rPr>
              <a:t>BioNovoGene</a:t>
            </a:r>
            <a:r>
              <a:rPr lang="en-US" altLang="zh-CN" sz="1200" b="1" dirty="0">
                <a:solidFill>
                  <a:schemeClr val="bg1"/>
                </a:solidFill>
                <a:latin typeface="Tahoma" panose="020B0604030504040204" pitchFamily="34" charset="0"/>
                <a:ea typeface="Tahoma" panose="020B0604030504040204" pitchFamily="34" charset="0"/>
                <a:cs typeface="Tahoma" panose="020B0604030504040204" pitchFamily="34" charset="0"/>
              </a:rPr>
              <a:t> Bio-Pharm Technology Co., Ltd</a:t>
            </a:r>
            <a:endParaRPr lang="zh-CN" altLang="en-US" sz="1200" b="1" dirty="0">
              <a:solidFill>
                <a:schemeClr val="bg1"/>
              </a:solidFill>
              <a:latin typeface="Tahoma" panose="020B0604030504040204" pitchFamily="34" charset="0"/>
              <a:ea typeface="微软雅黑" panose="020B0503020204020204" pitchFamily="34" charset="-122"/>
              <a:cs typeface="Tahoma" panose="020B0604030504040204" pitchFamily="34" charset="0"/>
            </a:endParaRPr>
          </a:p>
        </p:txBody>
      </p:sp>
      <p:sp>
        <p:nvSpPr>
          <p:cNvPr id="8" name="矩形 7"/>
          <p:cNvSpPr/>
          <p:nvPr userDrawn="1"/>
        </p:nvSpPr>
        <p:spPr>
          <a:xfrm>
            <a:off x="346" y="1"/>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6782" tIns="38391" rIns="76782" bIns="38391" rtlCol="0" anchor="ctr"/>
          <a:lstStyle/>
          <a:p>
            <a:pPr algn="ctr"/>
            <a:endParaRPr lang="zh-CN" altLang="en-US" sz="100"/>
          </a:p>
        </p:txBody>
      </p:sp>
      <p:sp>
        <p:nvSpPr>
          <p:cNvPr id="7" name="矩形 15"/>
          <p:cNvSpPr/>
          <p:nvPr/>
        </p:nvSpPr>
        <p:spPr>
          <a:xfrm>
            <a:off x="3237648" y="2456807"/>
            <a:ext cx="4790736" cy="446864"/>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Present By: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BioDeep</a:t>
            </a: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 R&amp;D Department</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9" name="矩形 15"/>
          <p:cNvSpPr/>
          <p:nvPr/>
        </p:nvSpPr>
        <p:spPr>
          <a:xfrm>
            <a:off x="3237648" y="2785492"/>
            <a:ext cx="3638608" cy="396658"/>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E-Mail: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R&amp;D@biodeep.cloud</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33" name="文本框 6"/>
          <p:cNvSpPr txBox="1">
            <a:spLocks noChangeArrowheads="1"/>
          </p:cNvSpPr>
          <p:nvPr/>
        </p:nvSpPr>
        <p:spPr bwMode="auto">
          <a:xfrm>
            <a:off x="3173744" y="853878"/>
            <a:ext cx="4278576" cy="240186"/>
          </a:xfrm>
          <a:prstGeom prst="rect">
            <a:avLst/>
          </a:prstGeom>
          <a:noFill/>
          <a:ln>
            <a:noFill/>
          </a:ln>
          <a:effectLst/>
        </p:spPr>
        <p:txBody>
          <a:bodyPr wrap="square" lIns="102393" tIns="51196" rIns="102393" bIns="51196">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a:defRPr/>
            </a:pPr>
            <a:r>
              <a:rPr lang="en-US" altLang="zh-CN" b="1" dirty="0" err="1" smtClean="0">
                <a:solidFill>
                  <a:srgbClr val="203864"/>
                </a:solidFill>
                <a:latin typeface="Arial" panose="020B0604020202020204" pitchFamily="34" charset="0"/>
                <a:cs typeface="Arial" panose="020B0604020202020204" pitchFamily="34" charset="0"/>
              </a:rPr>
              <a:t>BioNovoGene</a:t>
            </a:r>
            <a:r>
              <a:rPr lang="en-US" altLang="zh-CN" b="1" dirty="0" smtClean="0">
                <a:solidFill>
                  <a:srgbClr val="203864"/>
                </a:solidFill>
                <a:latin typeface="Arial" panose="020B0604020202020204" pitchFamily="34" charset="0"/>
                <a:cs typeface="Arial" panose="020B0604020202020204" pitchFamily="34" charset="0"/>
              </a:rPr>
              <a:t> m/z Data Toolkit User Manual</a:t>
            </a:r>
            <a:endParaRPr lang="en-US" altLang="zh-CN" b="1" dirty="0">
              <a:solidFill>
                <a:srgbClr val="203864"/>
              </a:solidFill>
              <a:latin typeface="Arial" panose="020B0604020202020204" pitchFamily="34" charset="0"/>
              <a:cs typeface="Arial" panose="020B0604020202020204" pitchFamily="34" charset="0"/>
            </a:endParaRPr>
          </a:p>
        </p:txBody>
      </p:sp>
      <p:pic>
        <p:nvPicPr>
          <p:cNvPr id="3" name="图片 2" descr="仪器"/>
          <p:cNvPicPr>
            <a:picLocks noChangeAspect="1"/>
          </p:cNvPicPr>
          <p:nvPr/>
        </p:nvPicPr>
        <p:blipFill>
          <a:blip r:embed="rId2"/>
          <a:stretch>
            <a:fillRect/>
          </a:stretch>
        </p:blipFill>
        <p:spPr>
          <a:xfrm>
            <a:off x="696097" y="1147498"/>
            <a:ext cx="2339683" cy="2601310"/>
          </a:xfrm>
          <a:prstGeom prst="rect">
            <a:avLst/>
          </a:prstGeom>
        </p:spPr>
      </p:pic>
    </p:spTree>
    <p:extLst>
      <p:ext uri="{BB962C8B-B14F-4D97-AF65-F5344CB8AC3E}">
        <p14:creationId xmlns:p14="http://schemas.microsoft.com/office/powerpoint/2010/main" val="31524635"/>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LICENSE</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05514070"/>
      </p:ext>
    </p:extLst>
  </p:cSld>
  <p:clrMapOvr>
    <a:masterClrMapping/>
  </p:clrMapOvr>
  <p:transition spd="slow" advTm="2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2951981" y="1147497"/>
            <a:ext cx="3151002" cy="585652"/>
          </a:xfrm>
          <a:prstGeom prst="rect">
            <a:avLst/>
          </a:prstGeom>
          <a:noFill/>
          <a:ln w="9525">
            <a:noFill/>
          </a:ln>
        </p:spPr>
        <p:txBody>
          <a:bodyPr anchor="t">
            <a:normAutofit fontScale="90000"/>
          </a:bodyPr>
          <a:lstStyle>
            <a:lvl1pPr lvl="0">
              <a:buClrTx/>
              <a:buSzTx/>
              <a:buFontTx/>
              <a:defRPr/>
            </a:lvl1pPr>
          </a:lstStyle>
          <a:p>
            <a:pPr lvl="0" algn="dist">
              <a:buClrTx/>
              <a:buSzTx/>
              <a:buNone/>
            </a:pPr>
            <a:r>
              <a:rPr lang="zh-CN" altLang="en-US" sz="4200" b="1" dirty="0">
                <a:solidFill>
                  <a:srgbClr val="203864"/>
                </a:solidFill>
                <a:latin typeface="微软雅黑" panose="020B0503020204020204" pitchFamily="34" charset="-122"/>
                <a:ea typeface="微软雅黑" panose="020B0503020204020204" pitchFamily="34" charset="-122"/>
              </a:rPr>
              <a:t>感谢观看</a:t>
            </a:r>
          </a:p>
        </p:txBody>
      </p:sp>
      <p:sp>
        <p:nvSpPr>
          <p:cNvPr id="9218" name="矩形 14"/>
          <p:cNvSpPr/>
          <p:nvPr/>
        </p:nvSpPr>
        <p:spPr>
          <a:xfrm>
            <a:off x="3009108" y="1969960"/>
            <a:ext cx="2484387" cy="258205"/>
          </a:xfrm>
          <a:prstGeom prst="rect">
            <a:avLst/>
          </a:prstGeom>
          <a:solidFill>
            <a:srgbClr val="203864"/>
          </a:solidFill>
          <a:ln w="9525">
            <a:noFill/>
          </a:ln>
        </p:spPr>
        <p:txBody>
          <a:bodyPr wrap="none" lIns="71305" tIns="35652" rIns="71305" bIns="35652" anchor="t">
            <a:spAutoFit/>
          </a:bodyPr>
          <a:lstStyle/>
          <a:p>
            <a:pPr eaLnBrk="0" hangingPunct="0">
              <a:lnSpc>
                <a:spcPct val="110000"/>
              </a:lnSpc>
            </a:pPr>
            <a:r>
              <a:rPr lang="en-US" altLang="zh-CN" sz="1100" b="1" dirty="0">
                <a:solidFill>
                  <a:schemeClr val="bg1"/>
                </a:solidFill>
                <a:latin typeface="微软雅黑" panose="020B0503020204020204" pitchFamily="34" charset="-122"/>
                <a:ea typeface="微软雅黑" panose="020B0503020204020204" pitchFamily="34" charset="-122"/>
              </a:rPr>
              <a:t> </a:t>
            </a:r>
            <a:r>
              <a:rPr lang="zh-CN" altLang="en-US" sz="1100" b="1" dirty="0" smtClean="0">
                <a:solidFill>
                  <a:schemeClr val="bg1"/>
                </a:solidFill>
                <a:latin typeface="微软雅黑" panose="020B0503020204020204" pitchFamily="34" charset="-122"/>
                <a:ea typeface="微软雅黑" panose="020B0503020204020204" pitchFamily="34" charset="-122"/>
              </a:rPr>
              <a:t>苏州帕诺米克生物医药科技有限公司 </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userDrawn="1"/>
        </p:nvSpPr>
        <p:spPr>
          <a:xfrm>
            <a:off x="345" y="0"/>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sz="100"/>
          </a:p>
        </p:txBody>
      </p:sp>
      <p:sp>
        <p:nvSpPr>
          <p:cNvPr id="33" name="文本框 6"/>
          <p:cNvSpPr txBox="1">
            <a:spLocks noChangeArrowheads="1"/>
          </p:cNvSpPr>
          <p:nvPr/>
        </p:nvSpPr>
        <p:spPr bwMode="auto">
          <a:xfrm>
            <a:off x="2948649" y="853877"/>
            <a:ext cx="2848662" cy="240186"/>
          </a:xfrm>
          <a:prstGeom prst="rect">
            <a:avLst/>
          </a:prstGeom>
          <a:noFill/>
          <a:ln>
            <a:noFill/>
          </a:ln>
          <a:effectLst/>
        </p:spPr>
        <p:txBody>
          <a:bodyPr wrap="square" lIns="95089" tIns="47544" rIns="95089" bIns="47544">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defTabSz="713049" fontAlgn="base">
              <a:spcBef>
                <a:spcPct val="0"/>
              </a:spcBef>
              <a:spcAft>
                <a:spcPct val="0"/>
              </a:spcAft>
              <a:defRPr/>
            </a:pPr>
            <a:r>
              <a:rPr lang="en-US" altLang="zh-CN" sz="12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Thank you for your attention</a:t>
            </a:r>
          </a:p>
        </p:txBody>
      </p:sp>
      <p:sp>
        <p:nvSpPr>
          <p:cNvPr id="2" name="文本框 1"/>
          <p:cNvSpPr txBox="1"/>
          <p:nvPr/>
        </p:nvSpPr>
        <p:spPr>
          <a:xfrm>
            <a:off x="3009116" y="2357950"/>
            <a:ext cx="3396683" cy="902997"/>
          </a:xfrm>
          <a:prstGeom prst="rect">
            <a:avLst/>
          </a:prstGeom>
          <a:noFill/>
        </p:spPr>
        <p:txBody>
          <a:bodyPr wrap="square" lIns="71305" tIns="35652" rIns="71305" bIns="35652" rtlCol="0" anchor="t">
            <a:spAutoFit/>
          </a:bodyPr>
          <a:lstStyle/>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地址：江苏省苏州市工业园区新平街</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388</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号</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幢</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层</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电话：</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0512-62959105</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邮箱：</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info@bionovogene.com</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网址：</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https://www.bionovogene.com</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www.biodeep.cn</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p>
        </p:txBody>
      </p:sp>
      <p:pic>
        <p:nvPicPr>
          <p:cNvPr id="3" name="图片 2" descr="健康服务公众号"/>
          <p:cNvPicPr>
            <a:picLocks noChangeAspect="1"/>
          </p:cNvPicPr>
          <p:nvPr/>
        </p:nvPicPr>
        <p:blipFill>
          <a:blip r:embed="rId2"/>
          <a:stretch>
            <a:fillRect/>
          </a:stretch>
        </p:blipFill>
        <p:spPr>
          <a:xfrm>
            <a:off x="8086524" y="2854193"/>
            <a:ext cx="673593" cy="749826"/>
          </a:xfrm>
          <a:prstGeom prst="rect">
            <a:avLst/>
          </a:prstGeom>
        </p:spPr>
      </p:pic>
      <p:pic>
        <p:nvPicPr>
          <p:cNvPr id="4" name="图片 3" descr="科研服务公众号"/>
          <p:cNvPicPr>
            <a:picLocks noChangeAspect="1"/>
          </p:cNvPicPr>
          <p:nvPr/>
        </p:nvPicPr>
        <p:blipFill>
          <a:blip r:embed="rId3"/>
          <a:stretch>
            <a:fillRect/>
          </a:stretch>
        </p:blipFill>
        <p:spPr>
          <a:xfrm>
            <a:off x="7170458" y="2854193"/>
            <a:ext cx="677106" cy="749826"/>
          </a:xfrm>
          <a:prstGeom prst="rect">
            <a:avLst/>
          </a:prstGeom>
        </p:spPr>
      </p:pic>
      <p:sp>
        <p:nvSpPr>
          <p:cNvPr id="20" name="文本框 47"/>
          <p:cNvSpPr txBox="1"/>
          <p:nvPr/>
        </p:nvSpPr>
        <p:spPr>
          <a:xfrm>
            <a:off x="7105398"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科研服务公众号</a:t>
            </a:r>
          </a:p>
        </p:txBody>
      </p:sp>
      <p:sp>
        <p:nvSpPr>
          <p:cNvPr id="21" name="文本框 48"/>
          <p:cNvSpPr txBox="1"/>
          <p:nvPr/>
        </p:nvSpPr>
        <p:spPr>
          <a:xfrm>
            <a:off x="8057685"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健康服务公众号</a:t>
            </a:r>
          </a:p>
        </p:txBody>
      </p:sp>
      <p:pic>
        <p:nvPicPr>
          <p:cNvPr id="6" name="图片 5" descr="仪器"/>
          <p:cNvPicPr>
            <a:picLocks noChangeAspect="1"/>
          </p:cNvPicPr>
          <p:nvPr/>
        </p:nvPicPr>
        <p:blipFill>
          <a:blip r:embed="rId4"/>
          <a:stretch>
            <a:fillRect/>
          </a:stretch>
        </p:blipFill>
        <p:spPr>
          <a:xfrm>
            <a:off x="410421" y="1147497"/>
            <a:ext cx="2339683" cy="2601310"/>
          </a:xfrm>
          <a:prstGeom prst="rect">
            <a:avLst/>
          </a:prstGeom>
        </p:spPr>
      </p:pic>
      <p:pic>
        <p:nvPicPr>
          <p:cNvPr id="5" name="图片 4"/>
          <p:cNvPicPr>
            <a:picLocks noChangeAspect="1"/>
          </p:cNvPicPr>
          <p:nvPr/>
        </p:nvPicPr>
        <p:blipFill>
          <a:blip r:embed="rId5"/>
          <a:stretch>
            <a:fillRect/>
          </a:stretch>
        </p:blipFill>
        <p:spPr>
          <a:xfrm>
            <a:off x="6176783" y="2804993"/>
            <a:ext cx="775609" cy="861813"/>
          </a:xfrm>
          <a:prstGeom prst="rect">
            <a:avLst/>
          </a:prstGeom>
        </p:spPr>
      </p:pic>
      <p:sp>
        <p:nvSpPr>
          <p:cNvPr id="7" name="文本框 47"/>
          <p:cNvSpPr txBox="1"/>
          <p:nvPr/>
        </p:nvSpPr>
        <p:spPr>
          <a:xfrm>
            <a:off x="6176952"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科研服务订阅号</a:t>
            </a:r>
          </a:p>
        </p:txBody>
      </p:sp>
    </p:spTree>
    <p:extLst>
      <p:ext uri="{BB962C8B-B14F-4D97-AF65-F5344CB8AC3E}">
        <p14:creationId xmlns:p14="http://schemas.microsoft.com/office/powerpoint/2010/main" val="178561717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Introduction</a:t>
            </a:r>
            <a:endParaRPr lang="zh-CN" altLang="en-US" sz="3600" dirty="0"/>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The main function of </a:t>
            </a:r>
            <a:r>
              <a:rPr lang="en-US" altLang="zh-CN" sz="2400" dirty="0" err="1">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 includes:</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Raw Data Viewer</a:t>
            </a: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Metabolite Feature Annotation</a:t>
            </a:r>
          </a:p>
          <a:p>
            <a:pPr marL="457200" indent="-457200">
              <a:buAutoNum type="arabicPeriod"/>
            </a:pPr>
            <a:r>
              <a:rPr lang="en-US" altLang="zh-CN" sz="2400" dirty="0" err="1">
                <a:solidFill>
                  <a:srgbClr val="203864"/>
                </a:solidFill>
                <a:latin typeface="Tahoma" panose="020B0604030504040204" pitchFamily="34" charset="0"/>
                <a:ea typeface="Tahoma" panose="020B0604030504040204" pitchFamily="34" charset="0"/>
                <a:cs typeface="Tahoma" panose="020B0604030504040204" pitchFamily="34" charset="0"/>
              </a:rPr>
              <a:t>Mulecular</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Networking</a:t>
            </a:r>
          </a:p>
          <a:p>
            <a:pPr marL="457200" indent="-457200">
              <a:buAutoNum type="arabicPeriod"/>
            </a:pPr>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Open Source M/z Raw Data File Format Supports:</a:t>
            </a:r>
          </a:p>
          <a:p>
            <a:pPr marL="0" indent="0">
              <a:buNone/>
            </a:pP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mzML</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mzXML</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mzPack</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netCDF</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HDF,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Mgf</a:t>
            </a:r>
            <a:endPar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12724270"/>
      </p:ext>
    </p:extLst>
  </p:cSld>
  <p:clrMapOvr>
    <a:masterClrMapping/>
  </p:clrMapOvr>
  <p:transition spd="slow" advTm="20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LICENSE</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45888979"/>
      </p:ext>
    </p:extLst>
  </p:cSld>
  <p:clrMapOvr>
    <a:masterClrMapping/>
  </p:clrMapOvr>
  <p:transition spd="slow" advTm="2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648072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Screenshots</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9733" y="961386"/>
            <a:ext cx="2880320" cy="1904986"/>
          </a:xfrm>
          <a:prstGeom prst="rect">
            <a:avLst/>
          </a:prstGeom>
          <a:effectLst>
            <a:outerShdw blurRad="63500" sx="102000" sy="102000" algn="ctr" rotWithShape="0">
              <a:prstClr val="black">
                <a:alpha val="40000"/>
              </a:prst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7996" y="952513"/>
            <a:ext cx="2952328" cy="1952611"/>
          </a:xfrm>
          <a:prstGeom prst="rect">
            <a:avLst/>
          </a:prstGeom>
          <a:effectLst>
            <a:outerShdw blurRad="63500" sx="102000" sy="102000" algn="ctr" rotWithShape="0">
              <a:prstClr val="black">
                <a:alpha val="40000"/>
              </a:prstClr>
            </a:outerShdw>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9733" y="3308782"/>
            <a:ext cx="2880320" cy="1904987"/>
          </a:xfrm>
          <a:prstGeom prst="rect">
            <a:avLst/>
          </a:prstGeom>
          <a:effectLst>
            <a:outerShdw blurRad="63500" sx="102000" sy="102000" algn="ctr" rotWithShape="0">
              <a:prstClr val="black">
                <a:alpha val="40000"/>
              </a:prstClr>
            </a:outerShdw>
          </a:effectLst>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5974" y="3224670"/>
            <a:ext cx="3116372" cy="2073213"/>
          </a:xfrm>
          <a:prstGeom prst="rect">
            <a:avLst/>
          </a:prstGeom>
        </p:spPr>
      </p:pic>
      <p:sp>
        <p:nvSpPr>
          <p:cNvPr id="9" name="TextBox 8"/>
          <p:cNvSpPr txBox="1"/>
          <p:nvPr/>
        </p:nvSpPr>
        <p:spPr>
          <a:xfrm>
            <a:off x="1969004" y="5218676"/>
            <a:ext cx="2715508" cy="307777"/>
          </a:xfrm>
          <a:prstGeom prst="rect">
            <a:avLst/>
          </a:prstGeom>
          <a:noFill/>
        </p:spPr>
        <p:txBody>
          <a:bodyPr wrap="square" rtlCol="0">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c. 2D Scatter</a:t>
            </a:r>
            <a:endParaRPr lang="zh-CN" altLang="en-US" sz="1400" dirty="0">
              <a:latin typeface="Tahoma" panose="020B0604030504040204" pitchFamily="34" charset="0"/>
              <a:cs typeface="Tahoma" panose="020B0604030504040204" pitchFamily="34" charset="0"/>
            </a:endParaRPr>
          </a:p>
        </p:txBody>
      </p:sp>
      <p:sp>
        <p:nvSpPr>
          <p:cNvPr id="10" name="矩形 9"/>
          <p:cNvSpPr/>
          <p:nvPr/>
        </p:nvSpPr>
        <p:spPr>
          <a:xfrm>
            <a:off x="4129244" y="2209426"/>
            <a:ext cx="184731" cy="369332"/>
          </a:xfrm>
          <a:prstGeom prst="rect">
            <a:avLst/>
          </a:prstGeom>
        </p:spPr>
        <p:txBody>
          <a:bodyPr wrap="none">
            <a:spAutoFit/>
          </a:bodyPr>
          <a:lstStyle/>
          <a:p>
            <a:pPr lvl="0"/>
            <a:endParaRPr lang="zh-CN" altLang="en-US" dirty="0">
              <a:latin typeface="Tahoma" panose="020B0604030504040204" pitchFamily="34" charset="0"/>
              <a:cs typeface="Tahoma" panose="020B0604030504040204" pitchFamily="34" charset="0"/>
            </a:endParaRPr>
          </a:p>
        </p:txBody>
      </p:sp>
      <p:sp>
        <p:nvSpPr>
          <p:cNvPr id="12" name="矩形 11"/>
          <p:cNvSpPr/>
          <p:nvPr/>
        </p:nvSpPr>
        <p:spPr>
          <a:xfrm>
            <a:off x="5679013" y="5226435"/>
            <a:ext cx="1346587" cy="307777"/>
          </a:xfrm>
          <a:prstGeom prst="rect">
            <a:avLst/>
          </a:prstGeom>
        </p:spPr>
        <p:txBody>
          <a:bodyPr wrap="none">
            <a:spAutoFit/>
          </a:bodyPr>
          <a:lstStyle/>
          <a:p>
            <a:pPr lvl="0"/>
            <a:r>
              <a:rPr lang="en-US" altLang="zh-CN" sz="1400" dirty="0" smtClean="0">
                <a:latin typeface="Tahoma" panose="020B0604030504040204" pitchFamily="34" charset="0"/>
                <a:ea typeface="Tahoma" panose="020B0604030504040204" pitchFamily="34" charset="0"/>
                <a:cs typeface="Tahoma" panose="020B0604030504040204" pitchFamily="34" charset="0"/>
              </a:rPr>
              <a:t>d. MS-Imaging</a:t>
            </a:r>
            <a:endParaRPr lang="zh-CN" altLang="en-US" sz="1400" dirty="0">
              <a:latin typeface="Tahoma" panose="020B0604030504040204" pitchFamily="34" charset="0"/>
              <a:cs typeface="Tahoma" panose="020B0604030504040204" pitchFamily="34" charset="0"/>
            </a:endParaRPr>
          </a:p>
        </p:txBody>
      </p:sp>
      <p:sp>
        <p:nvSpPr>
          <p:cNvPr id="13" name="矩形 12"/>
          <p:cNvSpPr/>
          <p:nvPr/>
        </p:nvSpPr>
        <p:spPr>
          <a:xfrm>
            <a:off x="1888921" y="2929506"/>
            <a:ext cx="1701941" cy="307777"/>
          </a:xfrm>
          <a:prstGeom prst="rect">
            <a:avLst/>
          </a:prstGeom>
        </p:spPr>
        <p:txBody>
          <a:bodyPr wrap="none">
            <a:spAutoFit/>
          </a:bodyPr>
          <a:lstStyle/>
          <a:p>
            <a:pPr lvl="0"/>
            <a:r>
              <a:rPr lang="en-US" altLang="en-US" sz="1400" dirty="0" smtClean="0">
                <a:latin typeface="Tahoma" panose="020B0604030504040204" pitchFamily="34" charset="0"/>
                <a:ea typeface="Tahoma" panose="020B0604030504040204" pitchFamily="34" charset="0"/>
                <a:cs typeface="Tahoma" panose="020B0604030504040204" pitchFamily="34" charset="0"/>
              </a:rPr>
              <a:t>a. Chromatography</a:t>
            </a:r>
            <a:endParaRPr lang="en-US" alt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4" name="矩形 13"/>
          <p:cNvSpPr/>
          <p:nvPr/>
        </p:nvSpPr>
        <p:spPr>
          <a:xfrm>
            <a:off x="5636525" y="2929508"/>
            <a:ext cx="1143262" cy="307777"/>
          </a:xfrm>
          <a:prstGeom prst="rect">
            <a:avLst/>
          </a:prstGeom>
        </p:spPr>
        <p:txBody>
          <a:bodyPr wrap="none">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b. Spectrum</a:t>
            </a:r>
            <a:endParaRPr lang="zh-CN" altLang="en-US" sz="14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2350459"/>
      </p:ext>
    </p:extLst>
  </p:cSld>
  <p:clrMapOvr>
    <a:masterClrMapping/>
  </p:clrMapOvr>
  <p:transition spd="slow" advTm="200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Main Screen</a:t>
            </a:r>
            <a:endParaRPr lang="zh-CN" altLang="en-US" sz="3600" dirty="0"/>
          </a:p>
        </p:txBody>
      </p:sp>
      <p:sp>
        <p:nvSpPr>
          <p:cNvPr id="5" name="内容占位符 4"/>
          <p:cNvSpPr>
            <a:spLocks noGrp="1"/>
          </p:cNvSpPr>
          <p:nvPr>
            <p:ph idx="4294967295"/>
          </p:nvPr>
        </p:nvSpPr>
        <p:spPr>
          <a:xfrm>
            <a:off x="2843808" y="5233764"/>
            <a:ext cx="3456384" cy="288032"/>
          </a:xfrm>
        </p:spPr>
        <p:txBody>
          <a:bodyPr>
            <a:normAutofit/>
          </a:bodyPr>
          <a:lstStyle/>
          <a:p>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The main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 page </a:t>
            </a:r>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of </a:t>
            </a:r>
            <a:r>
              <a:rPr lang="en-US" altLang="zh-CN" sz="1100" dirty="0" err="1">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application.</a:t>
            </a:r>
            <a:endPar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12144"/>
            <a:ext cx="5707512" cy="3956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475656" y="1993404"/>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5947" y="2898917"/>
            <a:ext cx="1314078" cy="338554"/>
          </a:xfrm>
          <a:prstGeom prst="rect">
            <a:avLst/>
          </a:prstGeom>
          <a:noFill/>
        </p:spPr>
        <p:txBody>
          <a:bodyPr wrap="none" rtlCol="0">
            <a:spAutoFit/>
          </a:bodyPr>
          <a:lstStyle/>
          <a:p>
            <a:r>
              <a:rPr lang="en-US" altLang="zh-CN" sz="1600" dirty="0" smtClean="0"/>
              <a:t>Data Explorer</a:t>
            </a:r>
            <a:endParaRPr lang="zh-CN" altLang="en-US" sz="1600" dirty="0"/>
          </a:p>
        </p:txBody>
      </p:sp>
      <p:sp>
        <p:nvSpPr>
          <p:cNvPr id="7" name="矩形 6"/>
          <p:cNvSpPr/>
          <p:nvPr/>
        </p:nvSpPr>
        <p:spPr>
          <a:xfrm>
            <a:off x="3275856" y="2112724"/>
            <a:ext cx="3240360" cy="254497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7447508" y="4371242"/>
            <a:ext cx="1483868" cy="338554"/>
          </a:xfrm>
          <a:prstGeom prst="rect">
            <a:avLst/>
          </a:prstGeom>
          <a:noFill/>
        </p:spPr>
        <p:txBody>
          <a:bodyPr wrap="none" rtlCol="0">
            <a:spAutoFit/>
          </a:bodyPr>
          <a:lstStyle/>
          <a:p>
            <a:r>
              <a:rPr lang="en-US" altLang="zh-CN" sz="1600" dirty="0" smtClean="0"/>
              <a:t>Content Viewer</a:t>
            </a:r>
            <a:endParaRPr lang="zh-CN" altLang="en-US" sz="1600" dirty="0"/>
          </a:p>
        </p:txBody>
      </p:sp>
      <p:sp>
        <p:nvSpPr>
          <p:cNvPr id="9" name="TextBox 8"/>
          <p:cNvSpPr txBox="1"/>
          <p:nvPr/>
        </p:nvSpPr>
        <p:spPr>
          <a:xfrm>
            <a:off x="7256824" y="3433564"/>
            <a:ext cx="1762277" cy="338554"/>
          </a:xfrm>
          <a:prstGeom prst="rect">
            <a:avLst/>
          </a:prstGeom>
          <a:noFill/>
        </p:spPr>
        <p:txBody>
          <a:bodyPr wrap="none" rtlCol="0">
            <a:spAutoFit/>
          </a:bodyPr>
          <a:lstStyle/>
          <a:p>
            <a:r>
              <a:rPr lang="en-US" altLang="zh-CN" sz="1600" dirty="0" smtClean="0"/>
              <a:t>Content Properties</a:t>
            </a:r>
            <a:endParaRPr lang="zh-CN" altLang="en-US" sz="1600" dirty="0"/>
          </a:p>
        </p:txBody>
      </p:sp>
      <p:sp>
        <p:nvSpPr>
          <p:cNvPr id="10" name="矩形 9"/>
          <p:cNvSpPr/>
          <p:nvPr/>
        </p:nvSpPr>
        <p:spPr>
          <a:xfrm>
            <a:off x="6746928" y="1837979"/>
            <a:ext cx="489368" cy="106093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75656" y="4795772"/>
            <a:ext cx="2592288" cy="26885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75656" y="1112144"/>
            <a:ext cx="3024336" cy="83187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11560" y="5161756"/>
            <a:ext cx="1462965" cy="338554"/>
          </a:xfrm>
          <a:prstGeom prst="rect">
            <a:avLst/>
          </a:prstGeom>
          <a:noFill/>
        </p:spPr>
        <p:txBody>
          <a:bodyPr wrap="none" rtlCol="0">
            <a:spAutoFit/>
          </a:bodyPr>
          <a:lstStyle/>
          <a:p>
            <a:r>
              <a:rPr lang="en-US" altLang="zh-CN" sz="1600" dirty="0" smtClean="0"/>
              <a:t>Status </a:t>
            </a:r>
            <a:r>
              <a:rPr lang="en-US" altLang="zh-CN" sz="1600" dirty="0" err="1" smtClean="0"/>
              <a:t>Toolstrip</a:t>
            </a:r>
            <a:endParaRPr lang="zh-CN" altLang="en-US" sz="1600" dirty="0"/>
          </a:p>
        </p:txBody>
      </p:sp>
      <p:sp>
        <p:nvSpPr>
          <p:cNvPr id="14" name="TextBox 13"/>
          <p:cNvSpPr txBox="1"/>
          <p:nvPr/>
        </p:nvSpPr>
        <p:spPr>
          <a:xfrm>
            <a:off x="13373" y="1117711"/>
            <a:ext cx="1375120" cy="338554"/>
          </a:xfrm>
          <a:prstGeom prst="rect">
            <a:avLst/>
          </a:prstGeom>
          <a:noFill/>
        </p:spPr>
        <p:txBody>
          <a:bodyPr wrap="none" rtlCol="0">
            <a:spAutoFit/>
          </a:bodyPr>
          <a:lstStyle/>
          <a:p>
            <a:r>
              <a:rPr lang="en-US" altLang="zh-CN" sz="1600" dirty="0" smtClean="0"/>
              <a:t>Toolkit Ribbon</a:t>
            </a:r>
            <a:endParaRPr lang="zh-CN" altLang="en-US" sz="1600" dirty="0"/>
          </a:p>
        </p:txBody>
      </p:sp>
      <p:cxnSp>
        <p:nvCxnSpPr>
          <p:cNvPr id="15" name="肘形连接符 14"/>
          <p:cNvCxnSpPr>
            <a:stCxn id="7" idx="3"/>
            <a:endCxn id="8" idx="1"/>
          </p:cNvCxnSpPr>
          <p:nvPr/>
        </p:nvCxnSpPr>
        <p:spPr>
          <a:xfrm>
            <a:off x="6516216" y="3385212"/>
            <a:ext cx="931292" cy="1155307"/>
          </a:xfrm>
          <a:prstGeom prst="bentConnector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10" idx="3"/>
            <a:endCxn id="9" idx="0"/>
          </p:cNvCxnSpPr>
          <p:nvPr/>
        </p:nvCxnSpPr>
        <p:spPr>
          <a:xfrm>
            <a:off x="7236296" y="2368448"/>
            <a:ext cx="901667" cy="1065116"/>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2" idx="0"/>
            <a:endCxn id="14" idx="0"/>
          </p:cNvCxnSpPr>
          <p:nvPr/>
        </p:nvCxnSpPr>
        <p:spPr>
          <a:xfrm rot="16200000" flipH="1" flipV="1">
            <a:off x="1841595" y="-28519"/>
            <a:ext cx="5567" cy="2286891"/>
          </a:xfrm>
          <a:prstGeom prst="bentConnector3">
            <a:avLst>
              <a:gd name="adj1" fmla="val -410634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026" idx="1"/>
            <a:endCxn id="4" idx="0"/>
          </p:cNvCxnSpPr>
          <p:nvPr/>
        </p:nvCxnSpPr>
        <p:spPr>
          <a:xfrm rot="10800000">
            <a:off x="692986" y="2898917"/>
            <a:ext cx="782670" cy="191426"/>
          </a:xfrm>
          <a:prstGeom prst="bentConnector4">
            <a:avLst>
              <a:gd name="adj1" fmla="val 8026"/>
              <a:gd name="adj2" fmla="val 21942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11" idx="1"/>
            <a:endCxn id="13" idx="3"/>
          </p:cNvCxnSpPr>
          <p:nvPr/>
        </p:nvCxnSpPr>
        <p:spPr>
          <a:xfrm rot="10800000" flipH="1" flipV="1">
            <a:off x="1475655" y="4930197"/>
            <a:ext cx="598869" cy="400836"/>
          </a:xfrm>
          <a:prstGeom prst="bentConnector5">
            <a:avLst>
              <a:gd name="adj1" fmla="val -38172"/>
              <a:gd name="adj2" fmla="val 45653"/>
              <a:gd name="adj3" fmla="val 13817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128751"/>
      </p:ext>
    </p:extLst>
  </p:cSld>
  <p:clrMapOvr>
    <a:masterClrMapping/>
  </p:clrMapOvr>
  <p:transition spd="slow" advTm="200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MS-Imaging Viewer</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0" y="4297363"/>
            <a:ext cx="8229600" cy="863600"/>
          </a:xfrm>
        </p:spPr>
        <p:txBody>
          <a:bodyPr>
            <a:normAutofit fontScale="25000" lnSpcReduction="20000"/>
          </a:bodyPr>
          <a:lstStyle/>
          <a:p>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81377471"/>
      </p:ext>
    </p:extLst>
  </p:cSld>
  <p:clrMapOvr>
    <a:masterClrMapping/>
  </p:clrMapOvr>
  <p:transition spd="slow" advTm="2000">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Introduce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107504" y="1057300"/>
            <a:ext cx="3528392" cy="4114121"/>
          </a:xfrm>
        </p:spPr>
        <p:txBody>
          <a:bodyPr>
            <a:noAutofit/>
          </a:bodyPr>
          <a:lstStyle/>
          <a:p>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Mass spectrometry imaging (MSI) is a technique used in mass spectrometry to visualize the spatial distribution of molecules, as biomarkers, metabolites, peptides or proteins by their molecular masses.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By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choosing a peak in the resulting spectra that corresponds to the compound of interest, the MS data is used to map its distribution across the sample. This results in pictures of the spatially resolved distribution of a compound pixel by pixel.</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stretch>
            <a:fillRect/>
          </a:stretch>
        </p:blipFill>
        <p:spPr>
          <a:xfrm>
            <a:off x="3742696" y="985292"/>
            <a:ext cx="5090518" cy="3600400"/>
          </a:xfrm>
          <a:prstGeom prst="rect">
            <a:avLst/>
          </a:prstGeom>
        </p:spPr>
      </p:pic>
      <p:sp>
        <p:nvSpPr>
          <p:cNvPr id="4" name="TextBox 3"/>
          <p:cNvSpPr txBox="1"/>
          <p:nvPr/>
        </p:nvSpPr>
        <p:spPr>
          <a:xfrm>
            <a:off x="3635896" y="4729708"/>
            <a:ext cx="5338321" cy="600164"/>
          </a:xfrm>
          <a:prstGeom prst="rect">
            <a:avLst/>
          </a:prstGeom>
          <a:noFill/>
        </p:spPr>
        <p:txBody>
          <a:bodyPr wrap="none" rtlCol="0">
            <a:spAutoFit/>
          </a:bodyPr>
          <a:lstStyle/>
          <a:p>
            <a:pPr fontAlgn="base"/>
            <a:r>
              <a:rPr lang="en-US" sz="1100" dirty="0" err="1"/>
              <a:t>Römpp</a:t>
            </a:r>
            <a:r>
              <a:rPr lang="en-US" sz="1100" dirty="0"/>
              <a:t> A, Spengler B. Mass spectrometry imaging with high resolution in mass and space. </a:t>
            </a:r>
            <a:endParaRPr lang="en-US" sz="1100" dirty="0" smtClean="0"/>
          </a:p>
          <a:p>
            <a:pPr fontAlgn="base"/>
            <a:r>
              <a:rPr lang="en-US" sz="1100" dirty="0" err="1" smtClean="0"/>
              <a:t>Histochemistry</a:t>
            </a:r>
            <a:r>
              <a:rPr lang="en-US" sz="1100" dirty="0" smtClean="0"/>
              <a:t> </a:t>
            </a:r>
            <a:r>
              <a:rPr lang="en-US" sz="1100" dirty="0"/>
              <a:t>and Cell Biology. </a:t>
            </a:r>
            <a:r>
              <a:rPr lang="en-US" sz="1100" dirty="0" smtClean="0"/>
              <a:t>2013 </a:t>
            </a:r>
            <a:r>
              <a:rPr lang="en-US" sz="1100" dirty="0"/>
              <a:t>Jun;139(6):759-783. </a:t>
            </a:r>
            <a:endParaRPr lang="en-US" sz="1100" dirty="0" smtClean="0"/>
          </a:p>
          <a:p>
            <a:pPr fontAlgn="base"/>
            <a:r>
              <a:rPr lang="en-US" sz="1100" b="1" dirty="0" smtClean="0">
                <a:effectLst>
                  <a:outerShdw blurRad="38100" dist="38100" dir="2700000" algn="tl">
                    <a:srgbClr val="000000">
                      <a:alpha val="43137"/>
                    </a:srgbClr>
                  </a:outerShdw>
                </a:effectLst>
              </a:rPr>
              <a:t>DOI</a:t>
            </a:r>
            <a:r>
              <a:rPr lang="en-US" sz="1100" b="1" dirty="0">
                <a:effectLst>
                  <a:outerShdw blurRad="38100" dist="38100" dir="2700000" algn="tl">
                    <a:srgbClr val="000000">
                      <a:alpha val="43137"/>
                    </a:srgbClr>
                  </a:outerShdw>
                </a:effectLst>
              </a:rPr>
              <a:t>: 10.1007/s00418-013-1097-6</a:t>
            </a:r>
            <a:r>
              <a:rPr lang="en-US" sz="1100" b="1" dirty="0" smtClean="0">
                <a:effectLst>
                  <a:outerShdw blurRad="38100" dist="38100" dir="2700000" algn="tl">
                    <a:srgbClr val="000000">
                      <a:alpha val="43137"/>
                    </a:srgbClr>
                  </a:outerShdw>
                </a:effectLst>
              </a:rPr>
              <a:t>.</a:t>
            </a:r>
            <a:endParaRPr lang="en-US" sz="11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28950266"/>
      </p:ext>
    </p:extLst>
  </p:cSld>
  <p:clrMapOvr>
    <a:masterClrMapping/>
  </p:clrMapOvr>
  <p:transition spd="slow" advTm="200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LICENSE</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2029966"/>
          </a:xfrm>
        </p:spPr>
        <p:txBody>
          <a:bodyPr>
            <a:normAutofit fontScale="62500" lnSpcReduction="20000"/>
          </a:bodyPr>
          <a:lstStyle/>
          <a:p>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stretch>
            <a:fillRect/>
          </a:stretch>
        </p:blipFill>
        <p:spPr>
          <a:xfrm>
            <a:off x="1013290" y="3203799"/>
            <a:ext cx="1944216" cy="1382894"/>
          </a:xfrm>
          <a:prstGeom prst="rect">
            <a:avLst/>
          </a:prstGeom>
        </p:spPr>
      </p:pic>
      <p:pic>
        <p:nvPicPr>
          <p:cNvPr id="4" name="Picture 3"/>
          <p:cNvPicPr>
            <a:picLocks noChangeAspect="1"/>
          </p:cNvPicPr>
          <p:nvPr/>
        </p:nvPicPr>
        <p:blipFill>
          <a:blip r:embed="rId3"/>
          <a:stretch>
            <a:fillRect/>
          </a:stretch>
        </p:blipFill>
        <p:spPr>
          <a:xfrm>
            <a:off x="3779912" y="3577580"/>
            <a:ext cx="1527905" cy="864096"/>
          </a:xfrm>
          <a:prstGeom prst="rect">
            <a:avLst/>
          </a:prstGeom>
        </p:spPr>
      </p:pic>
    </p:spTree>
    <p:extLst>
      <p:ext uri="{BB962C8B-B14F-4D97-AF65-F5344CB8AC3E}">
        <p14:creationId xmlns:p14="http://schemas.microsoft.com/office/powerpoint/2010/main" val="1853795012"/>
      </p:ext>
    </p:extLst>
  </p:cSld>
  <p:clrMapOvr>
    <a:masterClrMapping/>
  </p:clrMapOvr>
  <p:transition spd="slow" advTm="20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GC-MS </a:t>
            </a:r>
            <a:r>
              <a:rPr lang="en-US" altLang="zh-CN"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Targetted</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0" y="4297363"/>
            <a:ext cx="8229600" cy="863600"/>
          </a:xfrm>
        </p:spPr>
        <p:txBody>
          <a:bodyPr>
            <a:normAutofit fontScale="25000" lnSpcReduction="20000"/>
          </a:bodyPr>
          <a:lstStyle/>
          <a:p>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53841173"/>
      </p:ext>
    </p:extLst>
  </p:cSld>
  <p:clrMapOvr>
    <a:masterClrMapping/>
  </p:clrMapOvr>
  <p:transition spd="slow" advTm="2000">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933</TotalTime>
  <Words>425</Words>
  <Application>Microsoft Office PowerPoint</Application>
  <PresentationFormat>On-screen Show (16:10)</PresentationFormat>
  <Paragraphs>81</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微软雅黑</vt:lpstr>
      <vt:lpstr>宋体</vt:lpstr>
      <vt:lpstr>方正宋刻本秀楷简体</vt:lpstr>
      <vt:lpstr>时尚简体</vt:lpstr>
      <vt:lpstr>Arial</vt:lpstr>
      <vt:lpstr>Calibri</vt:lpstr>
      <vt:lpstr>Tahoma</vt:lpstr>
      <vt:lpstr>Times New Roman</vt:lpstr>
      <vt:lpstr>Office 主题</vt:lpstr>
      <vt:lpstr>Mzkit User Manual</vt:lpstr>
      <vt:lpstr>Introduction</vt:lpstr>
      <vt:lpstr>LICENSE</vt:lpstr>
      <vt:lpstr>Screenshots</vt:lpstr>
      <vt:lpstr>Main Screen</vt:lpstr>
      <vt:lpstr>MS-Imaging Viewer</vt:lpstr>
      <vt:lpstr>Introduce MS-Imaging</vt:lpstr>
      <vt:lpstr>LICENSE</vt:lpstr>
      <vt:lpstr>View GC-MS Targetted</vt:lpstr>
      <vt:lpstr>LICENSE</vt:lpstr>
      <vt:lpstr>感谢观看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guigang xie</cp:lastModifiedBy>
  <cp:revision>372</cp:revision>
  <dcterms:created xsi:type="dcterms:W3CDTF">2020-04-30T00:00:30Z</dcterms:created>
  <dcterms:modified xsi:type="dcterms:W3CDTF">2021-01-18T11:45:20Z</dcterms:modified>
</cp:coreProperties>
</file>